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147478994" r:id="rId2"/>
    <p:sldId id="2147479005" r:id="rId3"/>
    <p:sldId id="2147478996" r:id="rId4"/>
    <p:sldId id="2147479007" r:id="rId5"/>
    <p:sldId id="2147479013" r:id="rId6"/>
    <p:sldId id="2147479003" r:id="rId7"/>
    <p:sldId id="2147479008" r:id="rId8"/>
    <p:sldId id="2147479009" r:id="rId9"/>
    <p:sldId id="2147479010" r:id="rId10"/>
    <p:sldId id="2147479011" r:id="rId11"/>
    <p:sldId id="2147479012" r:id="rId12"/>
    <p:sldId id="2147479034" r:id="rId13"/>
    <p:sldId id="2147479035" r:id="rId14"/>
    <p:sldId id="2147479014" r:id="rId15"/>
    <p:sldId id="2147479015" r:id="rId16"/>
    <p:sldId id="2147479016" r:id="rId17"/>
    <p:sldId id="2147479018" r:id="rId18"/>
    <p:sldId id="2147479019" r:id="rId19"/>
    <p:sldId id="2147479017" r:id="rId20"/>
    <p:sldId id="2147479021" r:id="rId21"/>
    <p:sldId id="2147479022" r:id="rId22"/>
    <p:sldId id="2147479023" r:id="rId23"/>
    <p:sldId id="2147479024" r:id="rId24"/>
    <p:sldId id="2147479032" r:id="rId25"/>
    <p:sldId id="2147479025" r:id="rId26"/>
    <p:sldId id="2147479026" r:id="rId27"/>
    <p:sldId id="2147479027" r:id="rId28"/>
    <p:sldId id="2147479028" r:id="rId29"/>
    <p:sldId id="2147479029" r:id="rId30"/>
    <p:sldId id="2147479030" r:id="rId31"/>
    <p:sldId id="2147479031" r:id="rId32"/>
    <p:sldId id="2147479036" r:id="rId33"/>
    <p:sldId id="2147479006" r:id="rId34"/>
    <p:sldId id="2147478997" r:id="rId3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27B6E-5121-4062-9F9C-7E10EFBFFA48}" v="2" dt="2024-06-25T17:38:3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8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ED4AD-AD1E-4CDB-8487-C3F76B4412BD}" type="datetimeFigureOut">
              <a:rPr lang="tr-TR" smtClean="0"/>
              <a:t>25.06.2024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A8DB8-BE29-4767-8982-99458D88379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18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98052-FB82-4C1A-9ECE-8B12EE38931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27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9059-B129-900A-A629-68C5B9273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9FAA8-E51B-E219-E932-20BDCFFE4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CBBF-89C9-A44A-E538-3541C170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BBF7-767A-4C09-800B-6F7B1488038B}" type="datetime1">
              <a:rPr lang="tr-TR" smtClean="0"/>
              <a:t>25.06.2024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5C5B-B7C1-CD92-2EB3-95813A9E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F6C7-7C7B-EC5A-2425-6D0539AE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27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9034-C4E5-3D3A-F4BF-579C99A5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9574A-5DEC-BF22-1157-042589291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2FCA-F36D-AA6B-CB88-B4E49930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97E3A-685F-4533-BEC7-C64CFA79105B}" type="datetime1">
              <a:rPr lang="tr-TR" smtClean="0"/>
              <a:t>25.06.2024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99C41-C0DF-AC69-BB58-44953A2A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89EF-1E3E-E993-7567-9D6D247A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439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7C562-04CB-BC26-D684-DAFD75ABA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AF62B-C939-B4AE-2B38-D2C59E18D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0EC60-B44D-D9B3-30FA-79B9BC80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9245-E009-4E29-A7C3-B85CE9F9F167}" type="datetime1">
              <a:rPr lang="tr-TR" smtClean="0"/>
              <a:t>25.06.2024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B873D-BF5F-4FB8-5675-8C52C8A9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6610-7F8C-6B84-1CC4-44D95AB2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5984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- Black">
    <p:bg>
      <p:bgPr>
        <a:solidFill>
          <a:schemeClr val="tx1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7045425" y="2316481"/>
            <a:ext cx="3762375" cy="25526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defRPr sz="1200" b="0" i="0" cap="all" spc="200" baseline="0">
                <a:solidFill>
                  <a:srgbClr val="26C3F3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A8899-5EA6-FF4C-8F2A-835DAFE75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26174" y="2686050"/>
            <a:ext cx="3762375" cy="23431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1pPr>
            <a:lvl2pPr marL="304792" indent="0">
              <a:buNone/>
              <a:defRPr>
                <a:solidFill>
                  <a:schemeClr val="bg1"/>
                </a:solidFill>
              </a:defRPr>
            </a:lvl2pPr>
            <a:lvl3pPr marL="609585" indent="0">
              <a:buNone/>
              <a:defRPr>
                <a:solidFill>
                  <a:schemeClr val="bg1"/>
                </a:solidFill>
              </a:defRPr>
            </a:lvl3pPr>
            <a:lvl4pPr marL="914377" indent="0">
              <a:buNone/>
              <a:defRPr>
                <a:solidFill>
                  <a:schemeClr val="bg1"/>
                </a:solidFill>
              </a:defRPr>
            </a:lvl4pPr>
            <a:lvl5pPr marL="121917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F8E2A8-5091-114D-A239-54404EDD69AC}"/>
              </a:ext>
            </a:extLst>
          </p:cNvPr>
          <p:cNvGrpSpPr/>
          <p:nvPr userDrawn="1"/>
        </p:nvGrpSpPr>
        <p:grpSpPr>
          <a:xfrm>
            <a:off x="-2477006" y="951186"/>
            <a:ext cx="7970296" cy="4955628"/>
            <a:chOff x="-2477006" y="951186"/>
            <a:chExt cx="7970296" cy="4955628"/>
          </a:xfrm>
          <a:solidFill>
            <a:schemeClr val="bg1"/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77DB37B-7108-9D44-8B2E-4425A70FAB20}"/>
                </a:ext>
              </a:extLst>
            </p:cNvPr>
            <p:cNvSpPr/>
            <p:nvPr/>
          </p:nvSpPr>
          <p:spPr>
            <a:xfrm>
              <a:off x="2389726" y="987972"/>
              <a:ext cx="3103564" cy="4918842"/>
            </a:xfrm>
            <a:prstGeom prst="parallelogram">
              <a:avLst>
                <a:gd name="adj" fmla="val 544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06B6E701-432D-8543-BD0A-0E9766DBC6C3}"/>
                </a:ext>
              </a:extLst>
            </p:cNvPr>
            <p:cNvSpPr/>
            <p:nvPr/>
          </p:nvSpPr>
          <p:spPr>
            <a:xfrm rot="5400000">
              <a:off x="-2477006" y="951186"/>
              <a:ext cx="4955627" cy="4955627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5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6414-DCCA-3A59-6449-FE0EE44D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9589-01B7-6DD5-AF4C-EDD2DB217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824D-831F-7CCC-A1C1-E31FC6EF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ADE3-A064-4ACE-A69E-4C98D0E19AF5}" type="datetime1">
              <a:rPr lang="tr-TR" smtClean="0"/>
              <a:t>25.06.2024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F5CD-CA7C-B4F1-46D3-F0FC56F1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F808-CDC0-642F-7B43-A7E72AC0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21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FF8F-D451-D381-9101-3D27116E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941B5-E098-4C4C-9C30-72963385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F5ED4-57DF-6576-ECFB-07A0D4BDB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7462-1919-4370-8AD1-9EB22D0E1BAD}" type="datetime1">
              <a:rPr lang="tr-TR" smtClean="0"/>
              <a:t>25.06.2024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1B256-6610-19BC-84A1-8BDD014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C7AA-8F5D-A444-0613-32F932C3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251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876-8456-CD87-8839-2598F591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2DA4-38A9-3B1A-BB18-088B99A26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D4F2A-1527-585D-88FF-2891CEA1B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F7AC7-8032-68F4-D040-0CC201B9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CA59-DDEB-451F-AAA7-ACB92E8EE88C}" type="datetime1">
              <a:rPr lang="tr-TR" smtClean="0"/>
              <a:t>25.06.2024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8A780-7C9F-2E87-8EE7-5461C87C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FD15A-4246-B4BC-B91C-960CFBAF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390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59C9-13E9-A315-0F62-334677F5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B79C-8171-C96E-E65B-02F65E86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5DA16-356B-8468-48B5-FC9DC1A06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3D5D5-9EA0-F9B7-B2C7-579C20DA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A3EA8-ADC3-FF90-D247-BB4A388D7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F28E0-BE94-D5B1-F07A-C6D4D3A3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81FF-98F8-4271-9215-11FC9F15A752}" type="datetime1">
              <a:rPr lang="tr-TR" smtClean="0"/>
              <a:t>25.06.2024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1434E-EA4A-D1DF-2977-6E729D04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26531-6401-825C-D245-920A4843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973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83B8-495A-6098-8214-912B9541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E825D-6CAA-5477-D931-956C85C1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7142-6277-4F48-A20E-7C9BB709AC7B}" type="datetime1">
              <a:rPr lang="tr-TR" smtClean="0"/>
              <a:t>25.06.2024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910CD-4154-1DE8-C689-6ED5A526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C641D-A47A-C701-6BC1-7F1424A2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705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44325-ED4C-96EF-F878-8711FDE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2F44-4531-460A-A767-A30830215069}" type="datetime1">
              <a:rPr lang="tr-TR" smtClean="0"/>
              <a:t>25.06.2024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BAB6D-03FF-E2E5-C4F5-F80BAF4A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CDA6C-57B7-1AB3-9529-A4AA228F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257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743F-1C5E-2D7E-D979-77BB3ED1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0489-F35E-663D-AE32-86CDA852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CB52F-1849-2E68-56AD-0E8F493E7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71613-8C83-C447-869D-F91ED9E0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E960-5DB5-4767-B462-547CD09FD2BE}" type="datetime1">
              <a:rPr lang="tr-TR" smtClean="0"/>
              <a:t>25.06.2024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7F06D-9DA3-8E53-74AC-2B3EA378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03E06-4488-65B5-9022-1EB1298D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65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1DC4-B39E-4F3F-12DC-578925D5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4B308-B38B-10AD-BA3F-7348AA2C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2E4F0-897A-316A-3A7B-B6149E4C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27135-4190-1CA6-CBFC-ABBC4FDD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CA8B-FF3A-4F6A-9970-36322F6FE7E5}" type="datetime1">
              <a:rPr lang="tr-TR" smtClean="0"/>
              <a:t>25.06.2024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6F852-AA2F-1A8E-40FD-8F2029F2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48A2C-A279-C581-4270-FD0E4D80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943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46DDD-610E-B67B-EA66-55A85DC8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4E5C7-141C-1620-3788-4FBE4FB4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11B44-FEBF-EE79-09F5-427F1A42B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9D662-60D0-45C7-90C4-98735EA19A4B}" type="datetime1">
              <a:rPr lang="tr-TR" smtClean="0"/>
              <a:t>25.06.2024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BF59C-B1EA-688A-E795-39210A413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B539-44C4-CDF9-9F02-1D3ED3B9B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8656D-C7CD-4D31-A4D6-2D8C3257E4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1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qa.com/automation-practice-for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.microsoft.com/l/message/19:meeting_ODA0ZTBiYmMtNjZmMy00NjllLTg5ZmYtNDk3OWMyYmFhODZh@thread.v2/1719001792849?context=%7B%22contextType%22%3A%22chat%22%7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saucedemo.com/inventory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/inventory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/invento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/inventory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/inventory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/inventory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qa.com/select-menu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1_rmdsZ4gI" TargetMode="External"/><Relationship Id="rId7" Type="http://schemas.openxmlformats.org/officeDocument/2006/relationships/hyperlink" Target="https://www.browserstack.com/guide/xpath-locators-cheat-sheet" TargetMode="External"/><Relationship Id="rId2" Type="http://schemas.openxmlformats.org/officeDocument/2006/relationships/hyperlink" Target="https://testgrid.io/blog/dynamic-xpath-in-seleniu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css_selectors.php" TargetMode="External"/><Relationship Id="rId5" Type="http://schemas.openxmlformats.org/officeDocument/2006/relationships/hyperlink" Target="https://www.w3schools.com/xml/xpath_axes.asp" TargetMode="External"/><Relationship Id="rId4" Type="http://schemas.openxmlformats.org/officeDocument/2006/relationships/hyperlink" Target="https://www.softwaretestinghelp.com/xpath-axes-tutorial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5C2C3F-C49F-BFB9-9815-1B92F5B31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1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" y="248478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A3946-3F3C-7B46-8D39-9BD8B3295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51155" y="5663114"/>
            <a:ext cx="2408433" cy="418348"/>
          </a:xfrm>
        </p:spPr>
        <p:txBody>
          <a:bodyPr anchor="t"/>
          <a:lstStyle/>
          <a:p>
            <a:pPr algn="r">
              <a:lnSpc>
                <a:spcPct val="100000"/>
              </a:lnSpc>
            </a:pPr>
            <a:r>
              <a:rPr lang="en-US" sz="2000">
                <a:solidFill>
                  <a:schemeClr val="accent1"/>
                </a:solidFill>
              </a:rPr>
              <a:t>Company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FBDAB-49B5-002D-19ED-D5620975FA54}"/>
              </a:ext>
            </a:extLst>
          </p:cNvPr>
          <p:cNvSpPr txBox="1"/>
          <p:nvPr/>
        </p:nvSpPr>
        <p:spPr>
          <a:xfrm>
            <a:off x="8052088" y="5063470"/>
            <a:ext cx="3567290" cy="63484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RS" sz="3600" dirty="0">
                <a:solidFill>
                  <a:schemeClr val="bg1"/>
                </a:solidFill>
              </a:rPr>
              <a:t>Orion Innovation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79FBB89-536F-BB70-2BA6-A37DD0EB6DF2}"/>
              </a:ext>
            </a:extLst>
          </p:cNvPr>
          <p:cNvSpPr/>
          <p:nvPr/>
        </p:nvSpPr>
        <p:spPr>
          <a:xfrm>
            <a:off x="2380575" y="923232"/>
            <a:ext cx="3128974" cy="4999833"/>
          </a:xfrm>
          <a:prstGeom prst="parallelogram">
            <a:avLst>
              <a:gd name="adj" fmla="val 5444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8085AD5E-F5A9-93BE-5AA8-FBEBB2426839}"/>
              </a:ext>
            </a:extLst>
          </p:cNvPr>
          <p:cNvSpPr/>
          <p:nvPr/>
        </p:nvSpPr>
        <p:spPr>
          <a:xfrm rot="5400000">
            <a:off x="-2482375" y="958361"/>
            <a:ext cx="4964750" cy="4941280"/>
          </a:xfrm>
          <a:prstGeom prst="blockArc">
            <a:avLst>
              <a:gd name="adj1" fmla="val 10770151"/>
              <a:gd name="adj2" fmla="val 0"/>
              <a:gd name="adj3" fmla="val 25000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/>
          <a:lstStyle/>
          <a:p>
            <a:pPr algn="ctr"/>
            <a:endParaRPr lang="en-RS" sz="14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4CAF9-ECF5-E4C3-DF4E-DA5BE65C5B4B}"/>
              </a:ext>
            </a:extLst>
          </p:cNvPr>
          <p:cNvSpPr txBox="1"/>
          <p:nvPr/>
        </p:nvSpPr>
        <p:spPr>
          <a:xfrm>
            <a:off x="6568580" y="1159685"/>
            <a:ext cx="4689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Web</a:t>
            </a:r>
            <a:endParaRPr lang="tr-T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 -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tr-T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36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AAF6-82E8-C19E-697E-9B3DD53B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5C5B-C17E-3D07-C1C2-D4F3A270D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en-US" dirty="0" err="1"/>
              <a:t>tagName</a:t>
            </a:r>
            <a:r>
              <a:rPr lang="en-US" dirty="0"/>
              <a:t>[contains(text(),</a:t>
            </a:r>
            <a:r>
              <a:rPr lang="en-US" sz="2800" dirty="0"/>
              <a:t>'</a:t>
            </a:r>
            <a:r>
              <a:rPr lang="en-US" dirty="0" err="1"/>
              <a:t>StringText</a:t>
            </a:r>
            <a:r>
              <a:rPr lang="en-US" sz="2800" dirty="0"/>
              <a:t>'</a:t>
            </a:r>
            <a:r>
              <a:rPr lang="en-US" dirty="0"/>
              <a:t>)]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FDA77-0771-7030-280D-EEBD58C7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565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5A1A-05E6-2E7A-DB2F-D14880BD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C95C7-ED8C-169A-3420-2A01E0EC1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258"/>
            <a:ext cx="4816151" cy="4597092"/>
          </a:xfrm>
          <a:ln w="19050">
            <a:solidFill>
              <a:schemeClr val="tx1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&lt;table&gt;</a:t>
            </a:r>
          </a:p>
          <a:p>
            <a:pPr marL="0" indent="0">
              <a:buNone/>
            </a:pPr>
            <a:r>
              <a:rPr lang="en-US" dirty="0"/>
              <a:t>&lt;tr&gt;</a:t>
            </a:r>
          </a:p>
          <a:p>
            <a:pPr marL="0" indent="0">
              <a:buNone/>
            </a:pPr>
            <a:r>
              <a:rPr lang="en-US" dirty="0"/>
              <a:t>&lt;td&gt; &lt;input type = "text" value = “B"&gt; &lt;/td&gt;</a:t>
            </a:r>
          </a:p>
          <a:p>
            <a:pPr marL="0" indent="0">
              <a:buNone/>
            </a:pPr>
            <a:r>
              <a:rPr lang="en-US" dirty="0"/>
              <a:t>&lt;td&gt; &lt;input type = "text" value = “A"&gt; &lt;/td&gt;</a:t>
            </a:r>
          </a:p>
          <a:p>
            <a:pPr marL="0" indent="0">
              <a:buNone/>
            </a:pPr>
            <a:r>
              <a:rPr lang="en-US" dirty="0"/>
              <a:t>&lt;/tr&gt;</a:t>
            </a:r>
          </a:p>
          <a:p>
            <a:pPr marL="0" indent="0">
              <a:buNone/>
            </a:pPr>
            <a:r>
              <a:rPr lang="en-US" dirty="0"/>
              <a:t>&lt;tr&gt;</a:t>
            </a:r>
          </a:p>
          <a:p>
            <a:pPr marL="0" indent="0">
              <a:buNone/>
            </a:pPr>
            <a:r>
              <a:rPr lang="en-US" dirty="0"/>
              <a:t>&lt;td&gt; &lt;input type = "text" value = "R"&gt; &lt;/td&gt;</a:t>
            </a:r>
          </a:p>
          <a:p>
            <a:pPr marL="0" indent="0">
              <a:buNone/>
            </a:pPr>
            <a:r>
              <a:rPr lang="en-US" dirty="0"/>
              <a:t>&lt;td&gt; &lt;input type = "text" value = “I"&gt; &lt;/td&gt;</a:t>
            </a:r>
          </a:p>
          <a:p>
            <a:pPr marL="0" indent="0">
              <a:buNone/>
            </a:pPr>
            <a:r>
              <a:rPr lang="en-US" dirty="0"/>
              <a:t>&lt;td&gt; &lt;input type = "text" value = “S"&gt; &lt;/td&gt;</a:t>
            </a:r>
          </a:p>
          <a:p>
            <a:pPr marL="0" indent="0">
              <a:buNone/>
            </a:pPr>
            <a:r>
              <a:rPr lang="en-US" dirty="0"/>
              <a:t>&lt;/tr&gt;</a:t>
            </a:r>
          </a:p>
          <a:p>
            <a:pPr marL="0" indent="0">
              <a:buNone/>
            </a:pPr>
            <a:r>
              <a:rPr lang="en-US" dirty="0"/>
              <a:t>&lt;/table&gt;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C498C9-F152-71F0-5D6D-791CC0AD8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62408"/>
              </p:ext>
            </p:extLst>
          </p:nvPr>
        </p:nvGraphicFramePr>
        <p:xfrm>
          <a:off x="6096000" y="1759258"/>
          <a:ext cx="4611478" cy="4597088"/>
        </p:xfrm>
        <a:graphic>
          <a:graphicData uri="http://schemas.openxmlformats.org/drawingml/2006/table">
            <a:tbl>
              <a:tblPr/>
              <a:tblGrid>
                <a:gridCol w="2305739">
                  <a:extLst>
                    <a:ext uri="{9D8B030D-6E8A-4147-A177-3AD203B41FA5}">
                      <a16:colId xmlns:a16="http://schemas.microsoft.com/office/drawing/2014/main" val="2652228542"/>
                    </a:ext>
                  </a:extLst>
                </a:gridCol>
                <a:gridCol w="2305739">
                  <a:extLst>
                    <a:ext uri="{9D8B030D-6E8A-4147-A177-3AD203B41FA5}">
                      <a16:colId xmlns:a16="http://schemas.microsoft.com/office/drawing/2014/main" val="3574860754"/>
                    </a:ext>
                  </a:extLst>
                </a:gridCol>
              </a:tblGrid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latin typeface="Nunito Sans" pitchFamily="2" charset="0"/>
                        </a:rPr>
                        <a:t>XPath group index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Nunito Sans" pitchFamily="2" charset="0"/>
                        </a:rPr>
                        <a:t>Matching element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8339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//input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BARIS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22492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(//input)[1]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482120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(//input)[2]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93166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(//input)[3]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63445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(//input)[4]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135436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(//input)[5]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51126"/>
                  </a:ext>
                </a:extLst>
              </a:tr>
              <a:tr h="574636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(//input)[last()]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9469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B0979-58F9-7885-426C-DE224455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175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8CA2-B9F9-2979-67B5-71FF615F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XPath Selector Cheat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7D2D-4D0D-4E85-964D-AB4C8FAB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12</a:t>
            </a:fld>
            <a:endParaRPr lang="tr-TR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6D055D5E-2C1E-9B48-C339-FBAEFE142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886538"/>
              </p:ext>
            </p:extLst>
          </p:nvPr>
        </p:nvGraphicFramePr>
        <p:xfrm>
          <a:off x="1865523" y="1451994"/>
          <a:ext cx="8460954" cy="490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286">
                  <a:extLst>
                    <a:ext uri="{9D8B030D-6E8A-4147-A177-3AD203B41FA5}">
                      <a16:colId xmlns:a16="http://schemas.microsoft.com/office/drawing/2014/main" val="2800684698"/>
                    </a:ext>
                  </a:extLst>
                </a:gridCol>
                <a:gridCol w="6210668">
                  <a:extLst>
                    <a:ext uri="{9D8B030D-6E8A-4147-A177-3AD203B41FA5}">
                      <a16:colId xmlns:a16="http://schemas.microsoft.com/office/drawing/2014/main" val="391167804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XPath Methods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Syntax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23850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//*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Select 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25508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/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Select the next immediate level item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77948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//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Anywhere in the selected scope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185426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/..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Parent of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73477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::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 the Scope of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095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//</a:t>
                      </a:r>
                      <a:r>
                        <a:rPr lang="en-US" sz="1400" b="1" u="none" strike="noStrike" dirty="0" err="1">
                          <a:effectLst/>
                          <a:latin typeface="+mn-lt"/>
                        </a:rPr>
                        <a:t>tagName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//tagName[@attribute='value']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083384"/>
                  </a:ext>
                </a:extLst>
              </a:tr>
              <a:tr h="4043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Contains() and text() methods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//*[contains(text(),'value')]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989875"/>
                  </a:ext>
                </a:extLst>
              </a:tr>
              <a:tr h="22500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//tagName[contains(text(),'value')]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04579"/>
                  </a:ext>
                </a:extLst>
              </a:tr>
              <a:tr h="22500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</a:t>
                      </a:r>
                      <a:r>
                        <a:rPr lang="en-US" sz="1400" u="none" strike="noStrike" dirty="0" err="1">
                          <a:effectLst/>
                        </a:rPr>
                        <a:t>tagName</a:t>
                      </a:r>
                      <a:r>
                        <a:rPr lang="en-US" sz="1400" u="none" strike="noStrike" dirty="0">
                          <a:effectLst/>
                        </a:rPr>
                        <a:t>[contains(@attribute,'value')]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00622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AND</a:t>
                      </a: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//tagName[@attribute='value' and @attribute='value']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5046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</a:t>
                      </a:r>
                      <a:r>
                        <a:rPr lang="en-US" sz="1400" u="none" strike="noStrike" dirty="0" err="1">
                          <a:effectLst/>
                        </a:rPr>
                        <a:t>tagName</a:t>
                      </a:r>
                      <a:r>
                        <a:rPr lang="en-US" sz="1400" u="none" strike="noStrike" dirty="0">
                          <a:effectLst/>
                        </a:rPr>
                        <a:t>[@attribute='value' or @attribute='value']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32513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Starts-with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</a:t>
                      </a:r>
                      <a:r>
                        <a:rPr lang="en-US" sz="1400" u="none" strike="noStrike" dirty="0" err="1">
                          <a:effectLst/>
                        </a:rPr>
                        <a:t>tagName</a:t>
                      </a:r>
                      <a:r>
                        <a:rPr lang="en-US" sz="1400" u="none" strike="noStrike" dirty="0">
                          <a:effectLst/>
                        </a:rPr>
                        <a:t>[starts-with(@attribute, 'value')]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359730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Self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//*[@attribute='value']//self::tagName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334760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Following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//*[@attribute='value']//following::tagName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15628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Following-sibling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//*[@attribute='value']//following-sibling::tagName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87868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Ancestor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//*[@attribute='value']//ancestor::tagName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46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Preceding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//*[@attribute='value']//preceding::tagName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74564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Descendant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//*[@attribute='value']//descendant::tagName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81536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+mn-lt"/>
                        </a:rPr>
                        <a:t>Parent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//*[@attribute='value']//parent::tagName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58846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Child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//*[@attribute='value']//child::tagName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948" marR="1948" marT="19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395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37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E0DB-E39D-6139-AFE3-3B7C3B58B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53" y="2766218"/>
            <a:ext cx="4317694" cy="1325563"/>
          </a:xfrm>
        </p:spPr>
        <p:txBody>
          <a:bodyPr/>
          <a:lstStyle/>
          <a:p>
            <a:pPr algn="ctr"/>
            <a:r>
              <a:rPr lang="en-US" b="1" dirty="0"/>
              <a:t>XPATH Selector</a:t>
            </a:r>
            <a:br>
              <a:rPr lang="en-US" b="1" dirty="0"/>
            </a:br>
            <a:r>
              <a:rPr lang="en-US" b="1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8F022-65D0-E453-C222-FAEE7169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13</a:t>
            </a:fld>
            <a:endParaRPr lang="tr-T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F65A8-6022-B758-83B3-6296058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1253330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9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D50-7443-D0E7-2393-B97FD67B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761A-5470-5ACD-869A-856DA6C8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Single Slash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8D8AB-4427-784D-35EF-A3D2741F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125" y="1430471"/>
            <a:ext cx="8563181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0BA9-2F1F-550B-CC47-C5116A937C72}"/>
              </a:ext>
            </a:extLst>
          </p:cNvPr>
          <p:cNvSpPr txBox="1"/>
          <p:nvPr/>
        </p:nvSpPr>
        <p:spPr>
          <a:xfrm>
            <a:off x="4428154" y="1064572"/>
            <a:ext cx="692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/html/body/center/form/div/table[2]/</a:t>
            </a:r>
            <a:r>
              <a:rPr lang="en-US" b="1" dirty="0" err="1"/>
              <a:t>tbody</a:t>
            </a:r>
            <a:r>
              <a:rPr lang="en-US" b="1" dirty="0"/>
              <a:t>/tr[3]/td[3]/input[1]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B4408-31FC-771D-32CE-7F50E9A7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14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444FF-D4F4-87EF-B411-461A617B9897}"/>
              </a:ext>
            </a:extLst>
          </p:cNvPr>
          <p:cNvSpPr txBox="1"/>
          <p:nvPr/>
        </p:nvSpPr>
        <p:spPr>
          <a:xfrm>
            <a:off x="2348662" y="6233900"/>
            <a:ext cx="7494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91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7AAF-405E-2E7C-3E6C-337A112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AB5EA-4FB2-B2B0-6EA7-0C9292AF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57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Using Double Slash</a:t>
            </a:r>
          </a:p>
          <a:p>
            <a:pPr marL="0" indent="0">
              <a:buNone/>
            </a:pPr>
            <a:endParaRPr lang="en-US" i="0" dirty="0">
              <a:solidFill>
                <a:srgbClr val="212529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2B4EA-A5F9-D7E0-0915-EA38C97D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40" y="1295502"/>
            <a:ext cx="9334319" cy="4621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83269-EA98-2825-9F0D-AB10F588785A}"/>
              </a:ext>
            </a:extLst>
          </p:cNvPr>
          <p:cNvSpPr txBox="1"/>
          <p:nvPr/>
        </p:nvSpPr>
        <p:spPr>
          <a:xfrm>
            <a:off x="7584233" y="745711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//td/a/[contains(text(),’Home’)]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FF9E-06BC-7CBF-8CB8-D0E69994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15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1A7AA-09CA-E919-8821-BCF0EE1A2060}"/>
              </a:ext>
            </a:extLst>
          </p:cNvPr>
          <p:cNvSpPr txBox="1"/>
          <p:nvPr/>
        </p:nvSpPr>
        <p:spPr>
          <a:xfrm>
            <a:off x="1917847" y="6171684"/>
            <a:ext cx="835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30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7E3B-6626-60B8-B728-A9042CD7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02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Using Double Slash with Absolute path</a:t>
            </a:r>
            <a:b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</a:br>
            <a:b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</a:br>
            <a: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64F9B-3B5A-7042-34E9-8F9C5E760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362" y="1213054"/>
            <a:ext cx="9235276" cy="46733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A3B9F-E3B4-E011-B952-B567471586F5}"/>
              </a:ext>
            </a:extLst>
          </p:cNvPr>
          <p:cNvSpPr txBox="1"/>
          <p:nvPr/>
        </p:nvSpPr>
        <p:spPr>
          <a:xfrm>
            <a:off x="2106385" y="5970332"/>
            <a:ext cx="763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//html/body/center/form/div/table/</a:t>
            </a:r>
            <a:r>
              <a:rPr lang="en-US" b="1" dirty="0" err="1"/>
              <a:t>tbody</a:t>
            </a:r>
            <a:r>
              <a:rPr lang="en-US" b="1" dirty="0"/>
              <a:t>/tr/td/a[contains(text(),'Home')]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7D568-4713-4759-1654-BA1A6146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16</a:t>
            </a:fld>
            <a:endParaRPr lang="tr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56A42-78AD-55A8-B1FC-CE43A5E2C940}"/>
              </a:ext>
            </a:extLst>
          </p:cNvPr>
          <p:cNvSpPr txBox="1"/>
          <p:nvPr/>
        </p:nvSpPr>
        <p:spPr>
          <a:xfrm>
            <a:off x="2263640" y="6339664"/>
            <a:ext cx="766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86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7E3B-6626-60B8-B728-A9042CD7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10515600" cy="1325563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Using Multiple Attributes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A3B9F-E3B4-E011-B952-B567471586F5}"/>
              </a:ext>
            </a:extLst>
          </p:cNvPr>
          <p:cNvSpPr txBox="1"/>
          <p:nvPr/>
        </p:nvSpPr>
        <p:spPr>
          <a:xfrm>
            <a:off x="6930537" y="671619"/>
            <a:ext cx="763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//input[@type='checkbox'][@class='nomargin']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161F5B-AA92-6C4F-6FBE-D356903BA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551" y="1485415"/>
            <a:ext cx="863489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ABC99-8016-20CC-D0C4-3B8DFC64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17</a:t>
            </a:fld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B7076-F550-A7ED-1BF3-DD2EE2ECFBC3}"/>
              </a:ext>
            </a:extLst>
          </p:cNvPr>
          <p:cNvSpPr txBox="1"/>
          <p:nvPr/>
        </p:nvSpPr>
        <p:spPr>
          <a:xfrm>
            <a:off x="2454926" y="6096551"/>
            <a:ext cx="7282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0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7E3B-6626-60B8-B728-A9042CD7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10515600" cy="1325563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Using 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A3B9F-E3B4-E011-B952-B567471586F5}"/>
              </a:ext>
            </a:extLst>
          </p:cNvPr>
          <p:cNvSpPr txBox="1"/>
          <p:nvPr/>
        </p:nvSpPr>
        <p:spPr>
          <a:xfrm>
            <a:off x="5443259" y="637967"/>
            <a:ext cx="763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//input[@type='checkbox' and @class='nomargin']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9CBD7-6483-459C-F252-4623E7D9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43D47-4EB4-AC02-C382-5B60AB1A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01" y="1485415"/>
            <a:ext cx="864839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9163B-3729-2A05-EE11-84780F19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18</a:t>
            </a:fld>
            <a:endParaRPr 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A5DB-2711-1690-B5C1-38606DC25D58}"/>
              </a:ext>
            </a:extLst>
          </p:cNvPr>
          <p:cNvSpPr txBox="1"/>
          <p:nvPr/>
        </p:nvSpPr>
        <p:spPr>
          <a:xfrm>
            <a:off x="2532043" y="6081991"/>
            <a:ext cx="712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59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0A5B-A257-75C0-99CE-007A56CB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1CCDC6-5CF9-5B77-62A2-E47706B63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311" y="1359669"/>
            <a:ext cx="9373378" cy="47505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42CD5-8841-F9A4-A837-DDDFB7A1D69B}"/>
              </a:ext>
            </a:extLst>
          </p:cNvPr>
          <p:cNvSpPr txBox="1"/>
          <p:nvPr/>
        </p:nvSpPr>
        <p:spPr>
          <a:xfrm>
            <a:off x="6934200" y="8389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//input[@type='checkbox' or @name='']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194C2-2449-9002-42F6-C588F15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19</a:t>
            </a:fld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6DF64-8FFC-5504-84DE-0BE63F427CF1}"/>
              </a:ext>
            </a:extLst>
          </p:cNvPr>
          <p:cNvSpPr txBox="1"/>
          <p:nvPr/>
        </p:nvSpPr>
        <p:spPr>
          <a:xfrm>
            <a:off x="2337871" y="6204955"/>
            <a:ext cx="751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1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5D5EC2-C6C4-2EE9-1B22-258010079DAA}"/>
              </a:ext>
            </a:extLst>
          </p:cNvPr>
          <p:cNvSpPr txBox="1"/>
          <p:nvPr/>
        </p:nvSpPr>
        <p:spPr>
          <a:xfrm>
            <a:off x="2941475" y="283026"/>
            <a:ext cx="63090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Previous Week’s Highlights</a:t>
            </a:r>
            <a:endParaRPr lang="en-US" sz="44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7F37-2576-81FC-528F-C949D871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344" y="169385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0DFB-1028-5E12-B3A8-8E88C8F85F39}"/>
              </a:ext>
            </a:extLst>
          </p:cNvPr>
          <p:cNvSpPr txBox="1"/>
          <p:nvPr/>
        </p:nvSpPr>
        <p:spPr>
          <a:xfrm>
            <a:off x="1866122" y="24912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951CF-FD21-2FF5-D404-5CD8CCD0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68" y="1682992"/>
            <a:ext cx="9465753" cy="487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E2850A-FFD8-FB52-262A-4BB671ECA752}"/>
              </a:ext>
            </a:extLst>
          </p:cNvPr>
          <p:cNvSpPr txBox="1"/>
          <p:nvPr/>
        </p:nvSpPr>
        <p:spPr>
          <a:xfrm>
            <a:off x="742344" y="1060203"/>
            <a:ext cx="47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https://demoqa.com/automation-practice-form</a:t>
            </a:r>
            <a:r>
              <a:rPr lang="en-US" dirty="0"/>
              <a:t>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0355C-D395-ECE8-E144-495954B4E7EA}"/>
              </a:ext>
            </a:extLst>
          </p:cNvPr>
          <p:cNvSpPr txBox="1"/>
          <p:nvPr/>
        </p:nvSpPr>
        <p:spPr>
          <a:xfrm>
            <a:off x="5477436" y="1052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Codes on </a:t>
            </a:r>
            <a:r>
              <a:rPr lang="en-US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MsTeams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B85FE-27DE-2861-42A9-03BB5811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6030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0A5B-A257-75C0-99CE-007A56CB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text()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42CD5-8841-F9A4-A837-DDDFB7A1D69B}"/>
              </a:ext>
            </a:extLst>
          </p:cNvPr>
          <p:cNvSpPr txBox="1"/>
          <p:nvPr/>
        </p:nvSpPr>
        <p:spPr>
          <a:xfrm>
            <a:off x="6812395" y="882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//td[text()='Create a </a:t>
            </a:r>
            <a:r>
              <a:rPr lang="en-US" b="1" dirty="0" err="1"/>
              <a:t>Rediffmail</a:t>
            </a:r>
            <a:r>
              <a:rPr lang="en-US" b="1" dirty="0"/>
              <a:t> account']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95CCF-F667-09A1-9C67-DB152BCC1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F6C0F-1DDF-8634-7B4C-19CF2B1D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22" y="1386328"/>
            <a:ext cx="9252155" cy="46333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59A0F-4CFC-1B1C-448F-5B194222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20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CB12B-19C4-1075-4395-8D7E6436235D}"/>
              </a:ext>
            </a:extLst>
          </p:cNvPr>
          <p:cNvSpPr txBox="1"/>
          <p:nvPr/>
        </p:nvSpPr>
        <p:spPr>
          <a:xfrm>
            <a:off x="2118910" y="6308209"/>
            <a:ext cx="795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73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0A5B-A257-75C0-99CE-007A56CB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position()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42CD5-8841-F9A4-A837-DDDFB7A1D69B}"/>
              </a:ext>
            </a:extLst>
          </p:cNvPr>
          <p:cNvSpPr txBox="1"/>
          <p:nvPr/>
        </p:nvSpPr>
        <p:spPr>
          <a:xfrm>
            <a:off x="6625108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//input[@type='radio'][position()=1]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95CCF-F667-09A1-9C67-DB152BCC1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E5AE7-FF00-28F3-655B-A6B54AD5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58" y="1573699"/>
            <a:ext cx="8650083" cy="43793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18256-4CFA-94E1-2D3A-2614334F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21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1132B-1269-0EF0-87E1-40BD64467F92}"/>
              </a:ext>
            </a:extLst>
          </p:cNvPr>
          <p:cNvSpPr txBox="1"/>
          <p:nvPr/>
        </p:nvSpPr>
        <p:spPr>
          <a:xfrm>
            <a:off x="2337870" y="6169580"/>
            <a:ext cx="751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193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87BF-0316-FE80-8AD2-3C083CDD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position()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DA27E-4291-DE89-DB21-502FA543A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417" y="1459334"/>
            <a:ext cx="864405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2E704-2419-D619-8388-6DCD12DADDC5}"/>
              </a:ext>
            </a:extLst>
          </p:cNvPr>
          <p:cNvSpPr txBox="1"/>
          <p:nvPr/>
        </p:nvSpPr>
        <p:spPr>
          <a:xfrm>
            <a:off x="6094446" y="89271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//input[@type='radio'][1]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1416E-37F4-5310-2B29-AD478494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22</a:t>
            </a:fld>
            <a:endParaRPr lang="tr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800B9-17EC-157D-CF52-73E4B80410C3}"/>
              </a:ext>
            </a:extLst>
          </p:cNvPr>
          <p:cNvSpPr txBox="1"/>
          <p:nvPr/>
        </p:nvSpPr>
        <p:spPr>
          <a:xfrm>
            <a:off x="2264706" y="6118566"/>
            <a:ext cx="765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457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EF48-071D-4090-8D25-8985293E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77F84-564F-89DB-7AEF-3E9AFB005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621976"/>
            <a:ext cx="11571514" cy="4351338"/>
          </a:xfrm>
        </p:spPr>
        <p:txBody>
          <a:bodyPr/>
          <a:lstStyle/>
          <a:p>
            <a:r>
              <a:rPr lang="en-US" dirty="0"/>
              <a:t>//div[@class='filters']/div/label/input[@type='checkbox'][@value='Google’]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3FA83-0DD9-DEC9-34D7-720A7DBB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97" y="1326426"/>
            <a:ext cx="9706919" cy="4909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C8D9-D5A7-346B-81BA-398DE23C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283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1AE3-44AC-3D65-CF8C-23C273F0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0DB5-A872-D9C4-46B9-2548AE22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25786-B500-07ED-0290-9FD3CD8D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24</a:t>
            </a:fld>
            <a:endParaRPr lang="tr-T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A9BF58-EE38-258A-FB3F-5A52E8E5FA51}"/>
              </a:ext>
            </a:extLst>
          </p:cNvPr>
          <p:cNvSpPr txBox="1">
            <a:spLocks/>
          </p:cNvSpPr>
          <p:nvPr/>
        </p:nvSpPr>
        <p:spPr>
          <a:xfrm>
            <a:off x="3937153" y="2766218"/>
            <a:ext cx="43176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CSS Selector EXAMPLES</a:t>
            </a:r>
          </a:p>
        </p:txBody>
      </p:sp>
    </p:spTree>
    <p:extLst>
      <p:ext uri="{BB962C8B-B14F-4D97-AF65-F5344CB8AC3E}">
        <p14:creationId xmlns:p14="http://schemas.microsoft.com/office/powerpoint/2010/main" val="265286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FA98-EC97-5BE4-A9AC-0433FD52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25F8-1D3A-3D9A-D864-F1813040FCEB}"/>
              </a:ext>
            </a:extLst>
          </p:cNvPr>
          <p:cNvSpPr txBox="1"/>
          <p:nvPr/>
        </p:nvSpPr>
        <p:spPr>
          <a:xfrm>
            <a:off x="4316964" y="61018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https://www.saucedemo.com/inventory.html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D110E-1D52-9F52-1871-49EED424C456}"/>
              </a:ext>
            </a:extLst>
          </p:cNvPr>
          <p:cNvSpPr txBox="1"/>
          <p:nvPr/>
        </p:nvSpPr>
        <p:spPr>
          <a:xfrm>
            <a:off x="912068" y="610189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div.inventory_list</a:t>
            </a:r>
            <a:endParaRPr lang="en-US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DD9927-590E-6116-AE45-666861505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FB257E-42DE-DF21-F461-58AD591B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4306"/>
            <a:ext cx="10801739" cy="58250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C4B78-8ECA-02FE-4439-940016E2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96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A6F-47CF-0313-EC40-A1E3F463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0DD93-35F1-DEBC-9CAF-07AADFC2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462247" cy="56326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4B212-11B7-4614-6857-40333BF5D922}"/>
              </a:ext>
            </a:extLst>
          </p:cNvPr>
          <p:cNvSpPr txBox="1"/>
          <p:nvPr/>
        </p:nvSpPr>
        <p:spPr>
          <a:xfrm>
            <a:off x="4336939" y="6126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https://www.saucedemo.com/inventory.html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7AF68-7841-A615-2812-38519FF9BBC3}"/>
              </a:ext>
            </a:extLst>
          </p:cNvPr>
          <p:cNvSpPr txBox="1"/>
          <p:nvPr/>
        </p:nvSpPr>
        <p:spPr>
          <a:xfrm>
            <a:off x="109634" y="6131526"/>
            <a:ext cx="3678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div.inventory_list</a:t>
            </a:r>
            <a:r>
              <a:rPr lang="en-US" b="1" dirty="0"/>
              <a:t>&gt;</a:t>
            </a:r>
            <a:r>
              <a:rPr lang="en-US" b="1" dirty="0" err="1"/>
              <a:t>div:nth-child</a:t>
            </a:r>
            <a:r>
              <a:rPr lang="en-US" b="1" dirty="0"/>
              <a:t>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F6C19-B3EF-5407-24C5-23E5B1D8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2604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B544-266C-6491-26F6-16A5A8D8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12E-4ECA-233F-19B1-EEC817B0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D3DBC-F7CE-C47E-1306-5E1F5D24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206828"/>
            <a:ext cx="11390658" cy="6112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48E84B-0EBB-96BF-2913-5690D1235066}"/>
              </a:ext>
            </a:extLst>
          </p:cNvPr>
          <p:cNvSpPr txBox="1"/>
          <p:nvPr/>
        </p:nvSpPr>
        <p:spPr>
          <a:xfrm>
            <a:off x="5417976" y="63215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https://www.saucedemo.com/inventory.html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3A21-C420-79B7-3D5A-AB60363429B6}"/>
              </a:ext>
            </a:extLst>
          </p:cNvPr>
          <p:cNvSpPr txBox="1"/>
          <p:nvPr/>
        </p:nvSpPr>
        <p:spPr>
          <a:xfrm>
            <a:off x="100305" y="632152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div.inventory_list</a:t>
            </a:r>
            <a:r>
              <a:rPr lang="en-US" b="1" dirty="0"/>
              <a:t>&gt;</a:t>
            </a:r>
            <a:r>
              <a:rPr lang="en-US" b="1" dirty="0" err="1"/>
              <a:t>div:nth-child</a:t>
            </a:r>
            <a:r>
              <a:rPr lang="en-US" b="1" dirty="0"/>
              <a:t>(3) button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29DD7-B1DA-B6D9-CEE2-E2B9DCD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574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76A1-EEC6-0197-715E-59EB124B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CSS SUB-STRING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8469-7960-6079-35DE-7DA11CB8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starts-with: ^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2DAE4-CB45-2358-5EB0-E0EFD612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4" y="1690688"/>
            <a:ext cx="8284029" cy="4447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EDE7A-A37B-E501-2019-BFD6AFDE6ABA}"/>
              </a:ext>
            </a:extLst>
          </p:cNvPr>
          <p:cNvSpPr txBox="1"/>
          <p:nvPr/>
        </p:nvSpPr>
        <p:spPr>
          <a:xfrm>
            <a:off x="5758543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https://www.saucedemo.com/inventory.html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7C0A9-536A-6E88-E3E3-D57413435D69}"/>
              </a:ext>
            </a:extLst>
          </p:cNvPr>
          <p:cNvSpPr txBox="1"/>
          <p:nvPr/>
        </p:nvSpPr>
        <p:spPr>
          <a:xfrm>
            <a:off x="838200" y="63082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a[id^='item_1_t']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4DF5B-7925-55A9-65EE-C2E585CC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935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680C-6378-19DF-73DC-9B12F5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8" y="878310"/>
            <a:ext cx="2875384" cy="1174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highlight>
                  <a:srgbClr val="FFFFFF"/>
                </a:highlight>
                <a:latin typeface="-apple-system"/>
              </a:rPr>
              <a:t>ends-with: $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AEF80-3586-30BB-86BD-8A935CD6E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0E1CB-A07B-E625-775F-3070FCB2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50" y="365125"/>
            <a:ext cx="8867237" cy="5927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A8B37-9680-4A68-6259-D05EB6AD62AB}"/>
              </a:ext>
            </a:extLst>
          </p:cNvPr>
          <p:cNvSpPr txBox="1"/>
          <p:nvPr/>
        </p:nvSpPr>
        <p:spPr>
          <a:xfrm>
            <a:off x="394952" y="63616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img</a:t>
            </a:r>
            <a:r>
              <a:rPr lang="en-US" b="1" dirty="0"/>
              <a:t>[data-test$='(red)-</a:t>
            </a:r>
            <a:r>
              <a:rPr lang="en-US" b="1" dirty="0" err="1"/>
              <a:t>img</a:t>
            </a:r>
            <a:r>
              <a:rPr lang="en-US" b="1" dirty="0"/>
              <a:t>']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CBDA6-871D-5ACD-4004-DCCD48937E36}"/>
              </a:ext>
            </a:extLst>
          </p:cNvPr>
          <p:cNvSpPr txBox="1"/>
          <p:nvPr/>
        </p:nvSpPr>
        <p:spPr>
          <a:xfrm>
            <a:off x="6096000" y="63616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https://www.saucedemo.com/inventory.html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34A86-BA37-F033-0552-D6FFB445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043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2466F-1419-72F2-C22C-2695C297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Introduction to Dynamic Web Elements</a:t>
            </a:r>
          </a:p>
          <a:p>
            <a:endParaRPr lang="tr-TR" sz="2800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Handle Dynamic Web Elements with XPath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XP</a:t>
            </a:r>
            <a:r>
              <a:rPr lang="en-US" sz="2800" dirty="0">
                <a:cs typeface="Arial" panose="020B0604020202020204" pitchFamily="34" charset="0"/>
              </a:rPr>
              <a:t>ath Selector Examples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sz="2800" dirty="0">
                <a:cs typeface="Arial" panose="020B0604020202020204" pitchFamily="34" charset="0"/>
              </a:rPr>
              <a:t>CSS Selector Examples</a:t>
            </a:r>
            <a:endParaRPr lang="tr-TR" sz="2800" dirty="0">
              <a:cs typeface="Arial" panose="020B0604020202020204" pitchFamily="34" charset="0"/>
            </a:endParaRPr>
          </a:p>
          <a:p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4798C-BDD9-A0FB-9903-026F610E0BE2}"/>
              </a:ext>
            </a:extLst>
          </p:cNvPr>
          <p:cNvSpPr txBox="1"/>
          <p:nvPr/>
        </p:nvSpPr>
        <p:spPr>
          <a:xfrm>
            <a:off x="3047223" y="681037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Content</a:t>
            </a:r>
            <a:endParaRPr lang="en-US"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32A45-D7E4-5E27-27A2-75374E37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0580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99C-16C3-0769-2B08-49DC3DCE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D148F-F860-196F-2ADE-9B2895A5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39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contains text : 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4D92A-4834-02E8-E4EE-47DDD848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90" y="514852"/>
            <a:ext cx="8623509" cy="5069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31D0-F385-3680-96E8-FAAFA76868CA}"/>
              </a:ext>
            </a:extLst>
          </p:cNvPr>
          <p:cNvSpPr txBox="1"/>
          <p:nvPr/>
        </p:nvSpPr>
        <p:spPr>
          <a:xfrm>
            <a:off x="604157" y="609306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img</a:t>
            </a:r>
            <a:r>
              <a:rPr lang="en-US" b="1" dirty="0"/>
              <a:t>[data-test*='bike']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D077D-75FE-C04D-5B88-0F075E1A5B44}"/>
              </a:ext>
            </a:extLst>
          </p:cNvPr>
          <p:cNvSpPr txBox="1"/>
          <p:nvPr/>
        </p:nvSpPr>
        <p:spPr>
          <a:xfrm>
            <a:off x="5942045" y="609306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https://www.saucedemo.com/inventory.html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DCC8-4DCB-7379-1AFB-470BFCAC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932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1DD7-A99D-617A-3670-6D649712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Siblings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1F0E4-1D80-3065-B473-D5A37DCA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182" y="1690688"/>
            <a:ext cx="8367618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9F5285-D253-125F-E686-E84BF0537E79}"/>
              </a:ext>
            </a:extLst>
          </p:cNvPr>
          <p:cNvSpPr txBox="1"/>
          <p:nvPr/>
        </p:nvSpPr>
        <p:spPr>
          <a:xfrm>
            <a:off x="6094446" y="63082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https://demoqa.com/select-menu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13FC9-95DE-1E38-CD3A-ECEC76745279}"/>
              </a:ext>
            </a:extLst>
          </p:cNvPr>
          <p:cNvSpPr txBox="1"/>
          <p:nvPr/>
        </p:nvSpPr>
        <p:spPr>
          <a:xfrm>
            <a:off x="622819" y="63082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option[value='</a:t>
            </a:r>
            <a:r>
              <a:rPr lang="en-US" b="1" dirty="0" err="1"/>
              <a:t>volvo</a:t>
            </a:r>
            <a:r>
              <a:rPr lang="en-US" b="1" dirty="0"/>
              <a:t>'] + option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7D60A-F28C-95C3-BB01-6014D0948CB4}"/>
              </a:ext>
            </a:extLst>
          </p:cNvPr>
          <p:cNvSpPr txBox="1"/>
          <p:nvPr/>
        </p:nvSpPr>
        <p:spPr>
          <a:xfrm>
            <a:off x="622819" y="195687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Adjacent Sibling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78DC-AE58-52C6-4520-D6B1A9CD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4351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275F-175C-B641-D444-3854D4BD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 Cheat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7335-3857-FBCF-164B-AD8DFDAA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32</a:t>
            </a:fld>
            <a:endParaRPr lang="tr-T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37749A-C21E-1B91-C86C-599227EDE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304" y="1690688"/>
            <a:ext cx="838589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FF704-2CF9-0876-F976-4C48F9CDD53D}"/>
              </a:ext>
            </a:extLst>
          </p:cNvPr>
          <p:cNvSpPr txBox="1"/>
          <p:nvPr/>
        </p:nvSpPr>
        <p:spPr>
          <a:xfrm>
            <a:off x="3047082" y="6246654"/>
            <a:ext cx="6097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Source: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 [4] Some of the CSS Selectors</a:t>
            </a:r>
          </a:p>
        </p:txBody>
      </p:sp>
    </p:spTree>
    <p:extLst>
      <p:ext uri="{BB962C8B-B14F-4D97-AF65-F5344CB8AC3E}">
        <p14:creationId xmlns:p14="http://schemas.microsoft.com/office/powerpoint/2010/main" val="290979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EFC0-6314-04E2-97F6-9209EFEF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C9D0-A3E0-B015-16B9-AF98B7AA2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sz="2800" i="1" dirty="0">
                <a:ea typeface="Calibri"/>
                <a:cs typeface="Calibri"/>
              </a:rPr>
              <a:t>[1] </a:t>
            </a:r>
            <a:r>
              <a:rPr lang="en-US" sz="2800" dirty="0">
                <a:hlinkClick r:id="rId3"/>
              </a:rPr>
              <a:t>https://www.youtube.com/watch?v=H1_rmdsZ4gI</a:t>
            </a:r>
            <a:endParaRPr lang="en-US" sz="2800" dirty="0"/>
          </a:p>
          <a:p>
            <a:r>
              <a:rPr lang="en-US" sz="2800" i="1" dirty="0">
                <a:ea typeface="Calibri"/>
                <a:cs typeface="Calibri"/>
              </a:rPr>
              <a:t>[2] </a:t>
            </a:r>
            <a:r>
              <a:rPr lang="en-US" dirty="0">
                <a:hlinkClick r:id="rId4"/>
              </a:rPr>
              <a:t>https://www.softwaretestinghelp.com/xpath-axes-tutorial/</a:t>
            </a:r>
            <a:endParaRPr lang="en-US" dirty="0"/>
          </a:p>
          <a:p>
            <a:r>
              <a:rPr lang="en-US" sz="2800" i="1" dirty="0">
                <a:ea typeface="Calibri"/>
                <a:cs typeface="Calibri"/>
              </a:rPr>
              <a:t>[3] </a:t>
            </a:r>
            <a:r>
              <a:rPr lang="en-US" dirty="0">
                <a:hlinkClick r:id="rId5"/>
              </a:rPr>
              <a:t>https://www.w3schools.com/xml/xpath_axes.asp</a:t>
            </a:r>
            <a:r>
              <a:rPr lang="en-US" dirty="0"/>
              <a:t> </a:t>
            </a:r>
          </a:p>
          <a:p>
            <a:r>
              <a:rPr lang="en-US" sz="2800" i="1" dirty="0">
                <a:ea typeface="Calibri"/>
                <a:cs typeface="Calibri"/>
              </a:rPr>
              <a:t>[4] </a:t>
            </a:r>
            <a:r>
              <a:rPr lang="en-US" dirty="0">
                <a:hlinkClick r:id="rId6"/>
              </a:rPr>
              <a:t>https://www.w3schools.com/cssref/css_selectors.php</a:t>
            </a:r>
            <a:r>
              <a:rPr lang="en-US" dirty="0"/>
              <a:t> 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https://testgrid.io/blog/dynamic-xpath-in-selenium/</a:t>
            </a:r>
            <a:endParaRPr lang="en-US" dirty="0"/>
          </a:p>
          <a:p>
            <a:r>
              <a:rPr lang="en-US" dirty="0">
                <a:hlinkClick r:id="rId7"/>
              </a:rPr>
              <a:t>https://www.browserstack.com/guide/xpath-locators-cheat-sheet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04218-CF88-7C12-21FE-304F4DF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00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5DB5-6217-1C65-B3C6-FD860528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6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1E04-0762-9220-7A25-B6DEB6D1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73590-A477-FF34-1BD5-1D73B98B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72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4F6-097E-97E2-0722-B0985AD9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3D54-C5C2-4EA0-76AA-D1B9953E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5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Dynamic Web Site Examples</a:t>
            </a:r>
          </a:p>
          <a:p>
            <a:pPr marL="0" indent="0">
              <a:buNone/>
            </a:pPr>
            <a:r>
              <a:rPr lang="en-US" dirty="0"/>
              <a:t>Rediff.com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8520D-AF4F-9FBE-8B0D-A3B99255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55" y="2029029"/>
            <a:ext cx="5407555" cy="3375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0EAEC-9E7D-6D47-92DE-0E32ABEB0FFF}"/>
              </a:ext>
            </a:extLst>
          </p:cNvPr>
          <p:cNvSpPr txBox="1"/>
          <p:nvPr/>
        </p:nvSpPr>
        <p:spPr>
          <a:xfrm>
            <a:off x="2326044" y="6255378"/>
            <a:ext cx="753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https://register.rediff.com/register/register.php?FormName=user_details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0C75-A889-DCEC-6F13-4BB9A741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4</a:t>
            </a:fld>
            <a:endParaRPr lang="tr-T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B5223-1C01-CE0F-8DEC-81546D60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" y="2047046"/>
            <a:ext cx="5741655" cy="3380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B7D73-9640-262C-4B15-57999D4E2BC6}"/>
              </a:ext>
            </a:extLst>
          </p:cNvPr>
          <p:cNvSpPr txBox="1"/>
          <p:nvPr/>
        </p:nvSpPr>
        <p:spPr>
          <a:xfrm>
            <a:off x="204590" y="5530691"/>
            <a:ext cx="565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the refresh the web page  -  “name” attribute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117B8-8C85-357C-FAE1-92711AE62619}"/>
              </a:ext>
            </a:extLst>
          </p:cNvPr>
          <p:cNvSpPr txBox="1"/>
          <p:nvPr/>
        </p:nvSpPr>
        <p:spPr>
          <a:xfrm>
            <a:off x="6414927" y="5606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the refresh the web page  -  “name” attribute value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0DAF9-FABB-1059-15CE-CAEBBD1A1FA9}"/>
              </a:ext>
            </a:extLst>
          </p:cNvPr>
          <p:cNvSpPr/>
          <p:nvPr/>
        </p:nvSpPr>
        <p:spPr>
          <a:xfrm>
            <a:off x="74878" y="1816121"/>
            <a:ext cx="6021122" cy="43513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8B6EB-BF7B-A973-8E82-9D1515F79B65}"/>
              </a:ext>
            </a:extLst>
          </p:cNvPr>
          <p:cNvSpPr/>
          <p:nvPr/>
        </p:nvSpPr>
        <p:spPr>
          <a:xfrm>
            <a:off x="6265172" y="1816121"/>
            <a:ext cx="5851950" cy="43513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D537-542E-78CC-0F35-14ECC0B2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40C9-17E4-C512-6EEF-4A7A9EE6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898795"/>
            <a:ext cx="11132976" cy="552066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Dynamic Web Site Examples</a:t>
            </a:r>
          </a:p>
          <a:p>
            <a:pPr marL="0" indent="0">
              <a:buNone/>
            </a:pPr>
            <a:r>
              <a:rPr lang="en-US" sz="2800" dirty="0"/>
              <a:t>Facebook.com</a:t>
            </a:r>
            <a:br>
              <a:rPr lang="en-US" sz="2800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53FAA-921C-3406-665D-766BD333C93A}"/>
              </a:ext>
            </a:extLst>
          </p:cNvPr>
          <p:cNvSpPr txBox="1"/>
          <p:nvPr/>
        </p:nvSpPr>
        <p:spPr>
          <a:xfrm>
            <a:off x="3047223" y="595920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https://www.facebook.com/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51E06-6B80-89C2-47F6-9529C3E5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13" y="1432467"/>
            <a:ext cx="8563758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38336-3B1B-7E5F-763B-0FE387B9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60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767-B4D7-8B86-5973-4E08C3D0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Handle Dynamic Web Elements with XPath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89AFA-9F4D-7340-2179-7088923D4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12" y="2084776"/>
            <a:ext cx="11283376" cy="23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3C8F41-B7E3-B156-125E-D7B383F669DB}"/>
              </a:ext>
            </a:extLst>
          </p:cNvPr>
          <p:cNvSpPr txBox="1"/>
          <p:nvPr/>
        </p:nvSpPr>
        <p:spPr>
          <a:xfrm>
            <a:off x="2073020" y="6110129"/>
            <a:ext cx="804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i="1" dirty="0">
                <a:latin typeface="+mn-lt"/>
                <a:ea typeface="Calibri"/>
                <a:cs typeface="Calibri"/>
              </a:rPr>
              <a:t>Source:</a:t>
            </a:r>
            <a:r>
              <a:rPr lang="en-US" sz="1000" i="1" dirty="0">
                <a:latin typeface="+mn-lt"/>
                <a:ea typeface="Calibri"/>
                <a:cs typeface="Calibri"/>
              </a:rPr>
              <a:t> [1] How to handle dynamic web elements in Selenium (Selenium Interview Question #233)</a:t>
            </a: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162D6-1356-73D9-9043-143C91C1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30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BE87-D354-0CA9-9946-C580A4BA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B563-0FA6-CAA0-D6EB-BE0F321D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en-US" dirty="0" err="1"/>
              <a:t>tagname</a:t>
            </a:r>
            <a:r>
              <a:rPr lang="en-US" dirty="0"/>
              <a:t>[contains(@attributeName,'attributeValue')]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F87B-7B96-FA1C-C7AA-691D06DA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023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1E00-6022-408D-C1CE-1031E458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Starts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D6E4-C855-C7AF-3DF8-910DDA2D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en-US" dirty="0" err="1"/>
              <a:t>tagname</a:t>
            </a:r>
            <a:r>
              <a:rPr lang="en-US" dirty="0"/>
              <a:t>[starts-with(@attributeName,'attributeValue')]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2AC2C-9B41-8133-FEDC-E53574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71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517F-86AE-A4EC-C80A-FC9C2431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XPath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0DBCA-F07B-8DA7-0519-FC2AD6EB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4041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9AF9A-936D-ADBA-2FC1-3671AEEC3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23" y="1495311"/>
            <a:ext cx="5392656" cy="41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83C-3B8D-654C-86CB-9B4398BC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656D-C7CD-4D31-A4D6-2D8C3257E4AB}" type="slidenum">
              <a:rPr lang="tr-TR" smtClean="0"/>
              <a:t>9</a:t>
            </a:fld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BF709-73B7-E61B-9507-65A05B43E53B}"/>
              </a:ext>
            </a:extLst>
          </p:cNvPr>
          <p:cNvSpPr txBox="1"/>
          <p:nvPr/>
        </p:nvSpPr>
        <p:spPr>
          <a:xfrm>
            <a:off x="94861" y="611012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Source: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 [2] Structure Of XPath Axes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C4B2AE-B6A1-8593-7E05-59752BA28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5310"/>
            <a:ext cx="5775095" cy="4169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9620B7-4C0C-BC19-FB87-6D8B7B01441A}"/>
              </a:ext>
            </a:extLst>
          </p:cNvPr>
          <p:cNvSpPr txBox="1"/>
          <p:nvPr/>
        </p:nvSpPr>
        <p:spPr>
          <a:xfrm>
            <a:off x="5896979" y="6110128"/>
            <a:ext cx="6097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Source: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 [3] Table of XPath Axes</a:t>
            </a:r>
          </a:p>
        </p:txBody>
      </p:sp>
    </p:spTree>
    <p:extLst>
      <p:ext uri="{BB962C8B-B14F-4D97-AF65-F5344CB8AC3E}">
        <p14:creationId xmlns:p14="http://schemas.microsoft.com/office/powerpoint/2010/main" val="403393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1202</Words>
  <Application>Microsoft Office PowerPoint</Application>
  <PresentationFormat>Widescreen</PresentationFormat>
  <Paragraphs>216</Paragraphs>
  <Slides>34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 </vt:lpstr>
      <vt:lpstr> </vt:lpstr>
      <vt:lpstr>Handle Dynamic Web Elements with XPath</vt:lpstr>
      <vt:lpstr>Using Contains</vt:lpstr>
      <vt:lpstr>Using Starts with</vt:lpstr>
      <vt:lpstr>Using XPath Axes</vt:lpstr>
      <vt:lpstr>Using Text</vt:lpstr>
      <vt:lpstr>Using Index</vt:lpstr>
      <vt:lpstr>XPath Selector Cheat Sheet</vt:lpstr>
      <vt:lpstr>XPATH Selector EXAMPLES</vt:lpstr>
      <vt:lpstr> </vt:lpstr>
      <vt:lpstr> </vt:lpstr>
      <vt:lpstr>Using Double Slash with Absolute path   </vt:lpstr>
      <vt:lpstr>Using Multiple Attributes</vt:lpstr>
      <vt:lpstr>Using AND</vt:lpstr>
      <vt:lpstr>Using OR</vt:lpstr>
      <vt:lpstr>Use of text()</vt:lpstr>
      <vt:lpstr>Using position()</vt:lpstr>
      <vt:lpstr>Using position()</vt:lpstr>
      <vt:lpstr> </vt:lpstr>
      <vt:lpstr> </vt:lpstr>
      <vt:lpstr>PowerPoint Presentation</vt:lpstr>
      <vt:lpstr>PowerPoint Presentation</vt:lpstr>
      <vt:lpstr>PowerPoint Presentation</vt:lpstr>
      <vt:lpstr>CSS SUB-STRING MATCHES</vt:lpstr>
      <vt:lpstr>ends-with: $</vt:lpstr>
      <vt:lpstr> </vt:lpstr>
      <vt:lpstr>Locating Siblings</vt:lpstr>
      <vt:lpstr>CSS Selector Cheat Sheet</vt:lpstr>
      <vt:lpstr>References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Guler Atci</dc:creator>
  <cp:lastModifiedBy>Baris Askin</cp:lastModifiedBy>
  <cp:revision>41</cp:revision>
  <dcterms:created xsi:type="dcterms:W3CDTF">2024-05-29T20:14:18Z</dcterms:created>
  <dcterms:modified xsi:type="dcterms:W3CDTF">2024-06-25T18:14:43Z</dcterms:modified>
</cp:coreProperties>
</file>